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0" r:id="rId2"/>
    <p:sldId id="259" r:id="rId3"/>
    <p:sldId id="261" r:id="rId4"/>
    <p:sldId id="262" r:id="rId5"/>
    <p:sldId id="263" r:id="rId6"/>
    <p:sldId id="266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76"/>
  </p:normalViewPr>
  <p:slideViewPr>
    <p:cSldViewPr snapToGrid="0" snapToObjects="1">
      <p:cViewPr varScale="1">
        <p:scale>
          <a:sx n="112" d="100"/>
          <a:sy n="112" d="100"/>
        </p:scale>
        <p:origin x="6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72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73A55A98-5832-EE43-819D-6F49463403A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E27479F-0EA4-0749-83D2-A4EDB54B51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C9822-3D34-EA4E-8B92-12E5A802BA28}" type="datetimeFigureOut">
              <a:rPr lang="de-DE" smtClean="0"/>
              <a:t>13.04.18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5AB4AC1-6925-754B-BE7F-6608A4CE681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2FD9EE8-BA0C-2B46-A0A5-31D71891DF8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1671F4-A20E-1245-A72E-12B66926815D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69947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F121B-2E64-564B-AB65-A1A718541DF4}" type="datetimeFigureOut">
              <a:rPr lang="de-DE" smtClean="0"/>
              <a:t>13.04.18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C6D5E4-108A-F94B-A21C-8D16B306967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2895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806A37-18CC-0D41-BCE7-23A0225B9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0517"/>
            <a:ext cx="10515600" cy="955451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C04146-7233-604B-BE88-B3EF0432A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None/>
              <a:defRPr sz="2000">
                <a:latin typeface="+mn-lt"/>
              </a:defRPr>
            </a:lvl1pPr>
          </a:lstStyle>
          <a:p>
            <a:pPr lv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54363E-61A7-0140-9610-E2485D26C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750147-F211-9147-BBB0-8B1A81D6C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Alpine Hydroklimatologie: Literaturseminar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E7D311-4A3B-F043-B145-180DDA55C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1844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8367FA9-4D26-6849-AD76-62DA5ADEA6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D48BB5F-0AC7-2241-8FE0-E4E2ED4915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944426-FB18-1040-83AA-8167C124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36958B-DB1B-3C41-B279-C13AADF7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6F47B6-F8E3-4046-9BCA-8107BBE88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9837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7B637C-E2E7-3A44-A163-3F5F41FAA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462F328-37F7-CC43-97B9-0A8FDCA2E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58C3AC2-E09A-8A4E-92D3-A754ED3AB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A29E93B-9E16-8046-9723-FE6F9312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8887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27C521-B2D6-6143-A03D-5ED914C43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83D73EE-762C-8747-B31B-0F4EB1663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491DE4-1D96-C249-AAEA-AF7EBF12C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A3C678-58D6-F34D-A584-EE1FB9157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5FB3E7-B23F-C64B-8F00-C4FAD179D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71415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E3B386-4420-5B46-B39D-258AB02EB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16081AC-1143-E04B-8205-938C78FCB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B847A4B-A057-E145-BB9F-4AB29DA83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EB577FF-7F6C-A448-9773-671FE8CB0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19963-C9FE-4C48-AC51-E8D8EC94018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61918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4186D0-DF6E-AD42-91C7-6311C1AE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A9A2B2-0725-324A-90D6-77485A94A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EE05C5D-BAC3-DA4D-9351-5D31B2836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74B6C3E-1501-F54C-AB79-8E6AD813B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19963-C9FE-4C48-AC51-E8D8EC94018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5075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E3B53A-8C14-614E-9129-F93FCEDA0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C3572D-203A-8344-9C23-0F1075E40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0FD739A-55F2-3D4C-9CF0-EE328EC12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22CE74-B381-DC46-869D-07ADE477F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9C2C22-DBE8-E144-978F-705C44E85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0312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3AD44A-68C5-8F46-9C0B-8896ECF8D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0B7002-0E53-1D43-9023-A18C5CDD40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31B3A4D-2D2C-D249-AA78-EA3B5F42A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5841B5F-93D8-9B42-A2AA-0B8F21544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67F851A-908D-B042-A705-234CC6247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1499F0-FB86-5649-A2C8-0D4B55EDC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2867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F0469C-9272-7D44-81A0-A1B518CFD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516BDD8-6F70-364C-A1CD-7F400DD82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3BDE49-D628-7D47-8070-E19CCC7B2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594BC3E-CA25-A84A-BEA8-1877035EC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7409A02-907B-6A45-826F-2867C159BE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9A62BA4-2653-3C4B-A663-72C7304E0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42C4A0F-FB3C-304A-8C50-1B949FE1C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F232B23-2FFB-994D-A472-5BD16679F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4084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F65C73-33A9-214E-AD1B-B34ED01D4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E572336-D2B9-7F41-8318-ED6727E04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C18CD33-9408-EB4B-ACCF-87FC51C53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F69BF25-B0C9-2844-85C7-835F9943F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483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E63CEB0-4D24-5447-93C4-064366D40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B7E7605-4DCD-A44A-B6CC-ADB2F39E2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77EB28B-51C1-DA4E-9F5D-66E9D028E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7386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48E63A-47A7-5A40-8B60-FC257CD14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206D84-5E32-8D44-8296-7D0F5A18D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FAC58B0-4E60-8947-BF87-12BCDC974C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02CF399-3C5D-244C-BAC9-F5A7FF6B8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055746D-EF62-9B4B-9E97-32EBA7A8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24F2428-0966-D243-98EA-A81F27317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8346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0AAC55-93EB-3549-B623-8830C1A74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83732"/>
            <a:ext cx="3932237" cy="9736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BAD89B2-C853-A04E-A782-7090128E7F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97255A2-7C29-FE40-94C0-12484A78E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5291CC6-0A78-0F4D-A528-6735C074E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2E774FA-47D0-B44A-9B75-583F11242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CF75134-3AB3-E243-AB56-76267A883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656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9156CE-05D4-0041-894E-F62F5C514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78E075F-7C2C-634D-8F9F-395BB4DF32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49B3458-89AB-6247-8E37-22D124D81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DEAD0-9ED6-8846-A58A-95D8B3291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B2C7A9-F18F-5C41-9A94-D17066F31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4E0EC9-9728-0046-B0F8-826F26B2052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4111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tif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2A13530-8706-814D-8571-81A77C68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2670"/>
            <a:ext cx="10515600" cy="9832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9A902F2-0F5C-9943-BD1B-944BBFB12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55811"/>
            <a:ext cx="10515600" cy="4140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BD44C34-D18C-2A49-BCC4-3D68AB9CB1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BF8472-037F-E340-B649-EC6508CE2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Alpine Hydroklimatologie: Literaturseminar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B888F2F-6185-5F41-A88E-FA6382A00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19963-C9FE-4C48-AC51-E8D8EC940189}" type="slidenum">
              <a:rPr lang="de-DE" smtClean="0"/>
              <a:t>‹Nr.›</a:t>
            </a:fld>
            <a:endParaRPr lang="de-DE" dirty="0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2D221426-29B8-1E41-889F-5D01DA96BD7F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" y="-49814"/>
            <a:ext cx="1299410" cy="1400065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6E8B948F-1890-B649-BE7E-3900CE8AD232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299411" y="-45563"/>
            <a:ext cx="10892588" cy="108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9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49" r:id="rId12"/>
    <p:sldLayoutId id="2147483674" r:id="rId13"/>
    <p:sldLayoutId id="2147483675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en-US" sz="3800" dirty="0"/>
              <a:t>The Growth of Hydrological Understanding</a:t>
            </a:r>
            <a:endParaRPr lang="de-DE" sz="38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/>
          </a:bodyPr>
          <a:lstStyle/>
          <a:p>
            <a:r>
              <a:rPr lang="de-DE" dirty="0"/>
              <a:t>Vertiefungsrichtung: Alpine Hydroklimatologie Literaturseminar</a:t>
            </a:r>
          </a:p>
          <a:p>
            <a:r>
              <a:rPr lang="de-DE" dirty="0"/>
              <a:t>Seminarleiter: Ass. Prof. Dr. Thomas Marke, Dr. Michael </a:t>
            </a:r>
            <a:r>
              <a:rPr lang="de-DE" dirty="0" err="1"/>
              <a:t>Warscher</a:t>
            </a:r>
            <a:endParaRPr lang="de-DE" dirty="0"/>
          </a:p>
          <a:p>
            <a:r>
              <a:rPr lang="de-DE" dirty="0"/>
              <a:t>Institut: Institut für Geographie, Universität Innsbruck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0950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3.1 Methodik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10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25" y="2888365"/>
            <a:ext cx="10858500" cy="244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54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3.2 Ergebnisse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Wissenschaftliche Durchbrüche:</a:t>
            </a:r>
          </a:p>
          <a:p>
            <a:endParaRPr lang="de-DE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Paradigmen eingeleitet durch neue Stimuli und aufgebrochen durch Entzauberung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Folgen dem „normalem“ wissenschaftlichen Fortschrittsmustern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Auch durchbrochene Wachstumsmuster genannt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Wissenschaft </a:t>
            </a:r>
            <a:r>
              <a:rPr lang="de-DE" dirty="0">
                <a:highlight>
                  <a:srgbClr val="FF0000"/>
                </a:highlight>
              </a:rPr>
              <a:t>v</a:t>
            </a:r>
            <a:r>
              <a:rPr lang="de-DE" dirty="0"/>
              <a:t>ergleichbar mit Märkten oder Produktlebenszyklen?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3621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3.2 Ergebnisse</a:t>
            </a: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2700" y="1070517"/>
            <a:ext cx="7086600" cy="5572578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0408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3.2 Ergebnisse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b="1" dirty="0"/>
              <a:t>Allerdings:</a:t>
            </a:r>
          </a:p>
          <a:p>
            <a:endParaRPr lang="de-DE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Interpendenz zwischen sozialen Bedürfnissen und technologischen Möglichkeiten nicht alleine ausschlaggebend!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Durchbruch basiert auf der Unterstützung der wissenschaftlichen Gemeinschaft, einer offenen Diskussionskultur und gesunder Konkurrenz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Zitat </a:t>
            </a:r>
            <a:r>
              <a:rPr lang="en-US" dirty="0"/>
              <a:t>Bertrand Russell: ‘‘the edifice of science needs its masons, bricklayers, and common </a:t>
            </a:r>
            <a:r>
              <a:rPr lang="en-US" dirty="0" err="1"/>
              <a:t>labourers</a:t>
            </a:r>
            <a:r>
              <a:rPr lang="en-US" dirty="0"/>
              <a:t> as well as its foremen, master-builders, and architects.’’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Folglich ist jeder dafür verantwortlich, den Genies unsere</a:t>
            </a:r>
            <a:r>
              <a:rPr lang="de-DE" dirty="0">
                <a:highlight>
                  <a:srgbClr val="FF0000"/>
                </a:highlight>
              </a:rPr>
              <a:t>r</a:t>
            </a:r>
            <a:r>
              <a:rPr lang="de-DE" dirty="0"/>
              <a:t> Zeit einen Durchbruch zu ermöglichen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2727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3.2 Ergebnisse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b="1" dirty="0"/>
              <a:t>Neue Herausforderungen:</a:t>
            </a:r>
          </a:p>
          <a:p>
            <a:endParaRPr lang="de-DE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Auswirkungen des Menschen auf die globalen Hydrosysteme werden die lokalen und regionalen Modelle an ihre Grenzen bringen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Neue Problemfelder: Wasserknappheit, Grenzkonflikte, Migration, </a:t>
            </a:r>
            <a:r>
              <a:rPr lang="de-DE" dirty="0">
                <a:highlight>
                  <a:srgbClr val="FF0000"/>
                </a:highlight>
              </a:rPr>
              <a:t>p</a:t>
            </a:r>
            <a:r>
              <a:rPr lang="de-DE" dirty="0"/>
              <a:t>olitische Instabilitäten, regionaler und internationaler Wassertransfer, </a:t>
            </a:r>
            <a:r>
              <a:rPr lang="de-DE" dirty="0">
                <a:highlight>
                  <a:srgbClr val="FF0000"/>
                </a:highlight>
              </a:rPr>
              <a:t>r</a:t>
            </a:r>
            <a:r>
              <a:rPr lang="de-DE" dirty="0"/>
              <a:t>ealer und virtueller Wassertransfer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Interpendenz zwischen physischen und sozialen Systemen wird die Prognosemodelle überfordern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r>
              <a:rPr lang="de-DE" dirty="0"/>
              <a:t>-&gt; Neus Paradigma?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7808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3.3 Fazit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Zusammenspiel zwischen sozialen Bedürfnissen und technischen Möglichkeiten</a:t>
            </a:r>
          </a:p>
          <a:p>
            <a:pPr marL="457200" indent="-457200">
              <a:buFont typeface="+mj-lt"/>
              <a:buAutoNum type="arabicPeriod"/>
            </a:pP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Euphorie und Entzauberung: Zu wissenschaftlichen Durchbrüchen gehören sowohl neue Entdeckungen</a:t>
            </a:r>
            <a:r>
              <a:rPr lang="de-DE" dirty="0">
                <a:highlight>
                  <a:srgbClr val="FF0000"/>
                </a:highlight>
              </a:rPr>
              <a:t>,</a:t>
            </a:r>
            <a:r>
              <a:rPr lang="de-DE" dirty="0"/>
              <a:t> als auch das Versagen alter Denksysteme</a:t>
            </a:r>
          </a:p>
          <a:p>
            <a:pPr marL="457200" indent="-457200">
              <a:buFont typeface="+mj-lt"/>
              <a:buAutoNum type="arabicPeriod"/>
            </a:pP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Führungspersönlichkeiten können nur so gut sein wie die Gemeinschaft es zulässt</a:t>
            </a:r>
          </a:p>
          <a:p>
            <a:pPr marL="457200" indent="-457200">
              <a:buFont typeface="+mj-lt"/>
              <a:buAutoNum type="arabicPeriod"/>
            </a:pPr>
            <a:endParaRPr lang="de-DE" dirty="0"/>
          </a:p>
          <a:p>
            <a:pPr marL="457200" indent="-457200">
              <a:buFont typeface="+mj-lt"/>
              <a:buAutoNum type="arabicPeriod"/>
            </a:pPr>
            <a:r>
              <a:rPr lang="de-DE" dirty="0"/>
              <a:t>Was können wir von Darwin, Newton und Wegener lernen: Finde die Verbindungen, die noch niemand gefunden hat. Sie hatten die richtigen Ideen </a:t>
            </a:r>
            <a:r>
              <a:rPr lang="de-DE" dirty="0">
                <a:highlight>
                  <a:srgbClr val="FF0000"/>
                </a:highlight>
              </a:rPr>
              <a:t>bzw. </a:t>
            </a:r>
            <a:r>
              <a:rPr lang="de-DE" dirty="0"/>
              <a:t>haben die richtigen Fragen gestellt, mit denen </a:t>
            </a:r>
            <a:r>
              <a:rPr lang="de-DE" dirty="0">
                <a:highlight>
                  <a:srgbClr val="FF0000"/>
                </a:highlight>
              </a:rPr>
              <a:t>S</a:t>
            </a:r>
            <a:r>
              <a:rPr lang="de-DE" dirty="0"/>
              <a:t>ie Ordnung in einer offensichtliche Unordnung gesehen haben, oder besser Ordnung hergestellt haben.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2831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3.4 Kritik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de-DE" sz="2800" b="1" dirty="0"/>
              <a:t>+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Flüssig geschriebener Text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Lässt sich nicht nur auf die Hydrologie anwenden, sondern auf die meisten Wissenschaften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algn="ctr"/>
            <a:r>
              <a:rPr lang="de-DE" sz="2800" b="1" dirty="0"/>
              <a:t>-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Erzwungen modern gehalten mit einem krassen feministischen Einschlag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1239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Vielen Dank für Eure Aufmerksamkeit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7103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0F9DE5-8B8E-6444-BE1C-FFBDAEC01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70517"/>
            <a:ext cx="10515600" cy="955451"/>
          </a:xfrm>
        </p:spPr>
        <p:txBody>
          <a:bodyPr>
            <a:normAutofit/>
          </a:bodyPr>
          <a:lstStyle/>
          <a:p>
            <a:pPr algn="r"/>
            <a:r>
              <a:rPr lang="de-DE" sz="2400" b="1" dirty="0">
                <a:latin typeface="+mn-lt"/>
              </a:rPr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7DA1C9-1026-8E42-B0ED-E02D27BC4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5968"/>
            <a:ext cx="10515600" cy="4140201"/>
          </a:xfrm>
        </p:spPr>
        <p:txBody>
          <a:bodyPr>
            <a:normAutofit/>
          </a:bodyPr>
          <a:lstStyle/>
          <a:p>
            <a:r>
              <a:rPr lang="de-DE" b="1" dirty="0"/>
              <a:t>1. Autoren</a:t>
            </a:r>
          </a:p>
          <a:p>
            <a:r>
              <a:rPr lang="de-DE" b="1" dirty="0"/>
              <a:t>2. Zeitschrift</a:t>
            </a:r>
          </a:p>
          <a:p>
            <a:r>
              <a:rPr lang="de-DE" b="1" dirty="0"/>
              <a:t>3. Inhalt</a:t>
            </a:r>
          </a:p>
          <a:p>
            <a:r>
              <a:rPr lang="de-DE" b="1" dirty="0"/>
              <a:t>3.1 Methodik</a:t>
            </a:r>
          </a:p>
          <a:p>
            <a:r>
              <a:rPr lang="de-DE" b="1" dirty="0"/>
              <a:t>3.2 Ergebnisse</a:t>
            </a:r>
          </a:p>
          <a:p>
            <a:r>
              <a:rPr lang="de-DE" b="1" dirty="0"/>
              <a:t>3.3 Fazit</a:t>
            </a:r>
          </a:p>
          <a:p>
            <a:r>
              <a:rPr lang="de-DE" b="1" dirty="0"/>
              <a:t>3.4 Kritik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1175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1. Autoren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 err="1"/>
              <a:t>Murugesu</a:t>
            </a:r>
            <a:r>
              <a:rPr lang="de-DE" b="1" dirty="0"/>
              <a:t> </a:t>
            </a:r>
            <a:r>
              <a:rPr lang="de-DE" b="1" dirty="0" err="1"/>
              <a:t>Sivapalan</a:t>
            </a:r>
            <a:r>
              <a:rPr lang="de-DE" b="1" dirty="0"/>
              <a:t>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Environmental Hydrology and Hydraulic Engineering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 err="1"/>
              <a:t>Akademische</a:t>
            </a:r>
            <a:r>
              <a:rPr lang="en-US" dirty="0"/>
              <a:t> </a:t>
            </a:r>
            <a:r>
              <a:rPr lang="en-US" dirty="0" err="1"/>
              <a:t>Auszeichnungen</a:t>
            </a:r>
            <a:r>
              <a:rPr lang="en-US" dirty="0"/>
              <a:t>:</a:t>
            </a:r>
          </a:p>
          <a:p>
            <a:pPr marL="1028700" lvl="1" indent="-342900"/>
            <a:r>
              <a:rPr lang="de-DE" sz="1600" dirty="0"/>
              <a:t>Dr. h.c. (</a:t>
            </a:r>
            <a:r>
              <a:rPr lang="de-DE" sz="1600" dirty="0" err="1"/>
              <a:t>Honorary</a:t>
            </a:r>
            <a:r>
              <a:rPr lang="de-DE" sz="1600" dirty="0"/>
              <a:t> </a:t>
            </a:r>
            <a:r>
              <a:rPr lang="de-DE" sz="1600" dirty="0" err="1"/>
              <a:t>Doctorate</a:t>
            </a:r>
            <a:r>
              <a:rPr lang="de-DE" sz="1600" dirty="0"/>
              <a:t>), Delft University </a:t>
            </a:r>
            <a:r>
              <a:rPr lang="de-DE" sz="1600" dirty="0" err="1"/>
              <a:t>of</a:t>
            </a:r>
            <a:r>
              <a:rPr lang="de-DE" sz="1600" dirty="0"/>
              <a:t> Technology, 2012</a:t>
            </a:r>
          </a:p>
          <a:p>
            <a:pPr marL="1028700" lvl="1" indent="-342900"/>
            <a:r>
              <a:rPr lang="de-DE" sz="1600" dirty="0" err="1"/>
              <a:t>Ph.D</a:t>
            </a:r>
            <a:r>
              <a:rPr lang="de-DE" sz="1600" dirty="0"/>
              <a:t>, </a:t>
            </a:r>
            <a:r>
              <a:rPr lang="de-DE" sz="1600" dirty="0" err="1"/>
              <a:t>Civil</a:t>
            </a:r>
            <a:r>
              <a:rPr lang="de-DE" sz="1600" dirty="0"/>
              <a:t> Engineering </a:t>
            </a:r>
            <a:r>
              <a:rPr lang="de-DE" sz="1600" dirty="0" err="1"/>
              <a:t>and</a:t>
            </a:r>
            <a:r>
              <a:rPr lang="de-DE" sz="1600" dirty="0"/>
              <a:t> </a:t>
            </a:r>
            <a:r>
              <a:rPr lang="de-DE" sz="1600" dirty="0" err="1"/>
              <a:t>Operations</a:t>
            </a:r>
            <a:r>
              <a:rPr lang="de-DE" sz="1600" dirty="0"/>
              <a:t> Research, Princeton University, 1986</a:t>
            </a:r>
          </a:p>
          <a:p>
            <a:pPr marL="1028700" lvl="1" indent="-342900"/>
            <a:r>
              <a:rPr lang="de-DE" sz="1600" dirty="0"/>
              <a:t>M. A., </a:t>
            </a:r>
            <a:r>
              <a:rPr lang="de-DE" sz="1600" dirty="0" err="1"/>
              <a:t>Civil</a:t>
            </a:r>
            <a:r>
              <a:rPr lang="de-DE" sz="1600" dirty="0"/>
              <a:t> Engineering </a:t>
            </a:r>
            <a:r>
              <a:rPr lang="de-DE" sz="1600" dirty="0" err="1"/>
              <a:t>and</a:t>
            </a:r>
            <a:r>
              <a:rPr lang="de-DE" sz="1600" dirty="0"/>
              <a:t> </a:t>
            </a:r>
            <a:r>
              <a:rPr lang="de-DE" sz="1600" dirty="0" err="1"/>
              <a:t>Operations</a:t>
            </a:r>
            <a:r>
              <a:rPr lang="de-DE" sz="1600" dirty="0"/>
              <a:t> Research, Princeton University, 1983.</a:t>
            </a:r>
          </a:p>
          <a:p>
            <a:pPr marL="1028700" lvl="1" indent="-342900"/>
            <a:r>
              <a:rPr lang="de-DE" sz="1600" dirty="0" err="1"/>
              <a:t>M.Eng</a:t>
            </a:r>
            <a:r>
              <a:rPr lang="de-DE" sz="1600" dirty="0"/>
              <a:t>., </a:t>
            </a:r>
            <a:r>
              <a:rPr lang="de-DE" sz="1600" dirty="0" err="1"/>
              <a:t>Water</a:t>
            </a:r>
            <a:r>
              <a:rPr lang="de-DE" sz="1600" dirty="0"/>
              <a:t> Resources Engineering, Asian Institute </a:t>
            </a:r>
            <a:r>
              <a:rPr lang="de-DE" sz="1600" dirty="0" err="1"/>
              <a:t>of</a:t>
            </a:r>
            <a:r>
              <a:rPr lang="de-DE" sz="1600" dirty="0"/>
              <a:t> Technology, Thailand. 1977</a:t>
            </a:r>
          </a:p>
          <a:p>
            <a:pPr marL="1028700" lvl="1" indent="-342900"/>
            <a:r>
              <a:rPr lang="de-DE" sz="1600" dirty="0" err="1"/>
              <a:t>B.Sc.Eng</a:t>
            </a:r>
            <a:r>
              <a:rPr lang="de-DE" sz="1600" dirty="0"/>
              <a:t>. (</a:t>
            </a:r>
            <a:r>
              <a:rPr lang="de-DE" sz="1600" dirty="0" err="1"/>
              <a:t>Hons</a:t>
            </a:r>
            <a:r>
              <a:rPr lang="de-DE" sz="1600" dirty="0"/>
              <a:t>), </a:t>
            </a:r>
            <a:r>
              <a:rPr lang="de-DE" sz="1600" dirty="0" err="1"/>
              <a:t>Civil</a:t>
            </a:r>
            <a:r>
              <a:rPr lang="de-DE" sz="1600" dirty="0"/>
              <a:t> Engineering, University </a:t>
            </a:r>
            <a:r>
              <a:rPr lang="de-DE" sz="1600" dirty="0" err="1"/>
              <a:t>of</a:t>
            </a:r>
            <a:r>
              <a:rPr lang="de-DE" sz="1600" dirty="0"/>
              <a:t> Ceylon, 1975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 err="1"/>
              <a:t>Besonderer</a:t>
            </a:r>
            <a:r>
              <a:rPr lang="en-US" dirty="0"/>
              <a:t> </a:t>
            </a:r>
            <a:r>
              <a:rPr lang="en-US" dirty="0" err="1"/>
              <a:t>Fokus</a:t>
            </a:r>
            <a:r>
              <a:rPr lang="en-US" dirty="0"/>
              <a:t>:</a:t>
            </a:r>
          </a:p>
          <a:p>
            <a:pPr marL="1028700" lvl="1" indent="-342900"/>
            <a:r>
              <a:rPr lang="en-US" sz="1600" dirty="0" err="1"/>
              <a:t>Ganzheitliche</a:t>
            </a:r>
            <a:r>
              <a:rPr lang="en-US" sz="1600" dirty="0" err="1">
                <a:highlight>
                  <a:srgbClr val="FF0000"/>
                </a:highlight>
              </a:rPr>
              <a:t>s</a:t>
            </a:r>
            <a:r>
              <a:rPr lang="en-US" sz="1600" dirty="0"/>
              <a:t> </a:t>
            </a:r>
            <a:r>
              <a:rPr lang="en-US" sz="1600" dirty="0" err="1"/>
              <a:t>Vorhersagemodell</a:t>
            </a:r>
            <a:r>
              <a:rPr lang="en-US" sz="1600" dirty="0"/>
              <a:t> </a:t>
            </a:r>
            <a:r>
              <a:rPr lang="en-US" sz="1600" dirty="0" err="1"/>
              <a:t>für</a:t>
            </a:r>
            <a:r>
              <a:rPr lang="en-US" sz="1600" dirty="0"/>
              <a:t> </a:t>
            </a:r>
            <a:r>
              <a:rPr lang="en-US" sz="1600" dirty="0" err="1"/>
              <a:t>dynamische</a:t>
            </a:r>
            <a:r>
              <a:rPr lang="en-US" sz="1600" dirty="0"/>
              <a:t> und </a:t>
            </a:r>
            <a:r>
              <a:rPr lang="en-US" sz="1600" dirty="0" err="1"/>
              <a:t>datenlose</a:t>
            </a:r>
            <a:r>
              <a:rPr lang="en-US" sz="1600" dirty="0"/>
              <a:t> </a:t>
            </a:r>
            <a:r>
              <a:rPr lang="en-US" sz="1600" dirty="0" err="1"/>
              <a:t>Einzugsgebiete</a:t>
            </a:r>
            <a:endParaRPr lang="en-US" sz="1600" dirty="0"/>
          </a:p>
          <a:p>
            <a:pPr marL="1028700" lvl="1" indent="-342900"/>
            <a:r>
              <a:rPr lang="en-US" sz="1600" dirty="0" err="1"/>
              <a:t>Einfluss</a:t>
            </a:r>
            <a:r>
              <a:rPr lang="en-US" sz="1600" dirty="0"/>
              <a:t> des </a:t>
            </a:r>
            <a:r>
              <a:rPr lang="en-US" sz="1600" dirty="0" err="1"/>
              <a:t>Klimawandels</a:t>
            </a:r>
            <a:r>
              <a:rPr lang="en-US" sz="1600" dirty="0"/>
              <a:t> und </a:t>
            </a:r>
            <a:r>
              <a:rPr lang="en-US" sz="1600" dirty="0" err="1"/>
              <a:t>Landnutzungsänderungen</a:t>
            </a:r>
            <a:r>
              <a:rPr lang="en-US" sz="1600" dirty="0"/>
              <a:t> auf das </a:t>
            </a:r>
            <a:r>
              <a:rPr lang="en-US" sz="1600" dirty="0" err="1"/>
              <a:t>hydrologische</a:t>
            </a:r>
            <a:r>
              <a:rPr lang="en-US" sz="1600" dirty="0"/>
              <a:t> System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2550" y="2025967"/>
            <a:ext cx="3219450" cy="2994837"/>
          </a:xfrm>
          <a:prstGeom prst="rect">
            <a:avLst/>
          </a:prstGeom>
        </p:spPr>
      </p:pic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0064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1. Autoren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/>
              <a:t>Günter </a:t>
            </a:r>
            <a:r>
              <a:rPr lang="de-DE" b="1" dirty="0" err="1"/>
              <a:t>Blöschl</a:t>
            </a:r>
            <a:r>
              <a:rPr lang="de-DE" b="1" dirty="0"/>
              <a:t>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Hydrology, Regional flood processes, Scale issues, Hydrologic modelling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 err="1"/>
              <a:t>Akademische</a:t>
            </a:r>
            <a:r>
              <a:rPr lang="en-US" dirty="0"/>
              <a:t> </a:t>
            </a:r>
            <a:r>
              <a:rPr lang="en-US" dirty="0" err="1"/>
              <a:t>Auszeichnungen</a:t>
            </a:r>
            <a:r>
              <a:rPr lang="en-US" dirty="0"/>
              <a:t>:</a:t>
            </a:r>
          </a:p>
          <a:p>
            <a:pPr marL="971550" lvl="1" indent="-285750"/>
            <a:r>
              <a:rPr lang="de-DE" sz="1600" dirty="0"/>
              <a:t>1997 </a:t>
            </a:r>
            <a:r>
              <a:rPr lang="de-DE" sz="1600" dirty="0" err="1"/>
              <a:t>Habitilation</a:t>
            </a:r>
            <a:r>
              <a:rPr lang="de-DE" sz="1600" dirty="0"/>
              <a:t> (Hydrologie), TU Wien</a:t>
            </a:r>
          </a:p>
          <a:p>
            <a:pPr marL="971550" lvl="1" indent="-285750"/>
            <a:r>
              <a:rPr lang="de-DE" sz="1600" dirty="0"/>
              <a:t>Seit 2007 Universitätsprofessor für </a:t>
            </a:r>
            <a:r>
              <a:rPr lang="de-DE" sz="1600" dirty="0" err="1"/>
              <a:t>Ingeneurshydrologie</a:t>
            </a:r>
            <a:r>
              <a:rPr lang="de-DE" sz="1600" dirty="0"/>
              <a:t> an TU Wien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Besonderer Fokus: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1600" dirty="0"/>
              <a:t>Bestimmung von Bemessungshochwässern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1600" dirty="0"/>
              <a:t>Hoch- und Niederwasservorhersagen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1600" dirty="0"/>
              <a:t>Feldmessungen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1600" dirty="0"/>
              <a:t>Regionale hydrologische Prozesse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1600" dirty="0"/>
              <a:t>Prozessorientierte Modellierung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1600" dirty="0"/>
              <a:t>Einfluss der Klimaänderung auf die Wasserwirtschaft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4100" y="2055811"/>
            <a:ext cx="2247900" cy="3371850"/>
          </a:xfrm>
          <a:prstGeom prst="rect">
            <a:avLst/>
          </a:prstGeom>
        </p:spPr>
      </p:pic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5566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2. Zeitschrift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/>
              <a:t>Water</a:t>
            </a:r>
            <a:r>
              <a:rPr lang="de-DE" b="1" dirty="0"/>
              <a:t> Resources Research: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American </a:t>
            </a:r>
            <a:r>
              <a:rPr lang="de-DE" dirty="0" err="1"/>
              <a:t>Geophysical</a:t>
            </a:r>
            <a:r>
              <a:rPr lang="de-DE" dirty="0"/>
              <a:t> Union (AGU)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Non-Profit Organisation von Geophysikern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Erklärte Ziele:</a:t>
            </a:r>
          </a:p>
          <a:p>
            <a:pPr lvl="1"/>
            <a:r>
              <a:rPr lang="de-DE" sz="1600" dirty="0"/>
              <a:t>Die wissenschaftliche Erforschung der Erde zu fördern und deren Ergebnisse zu verbreiten</a:t>
            </a:r>
          </a:p>
          <a:p>
            <a:pPr lvl="1"/>
            <a:r>
              <a:rPr lang="de-DE" sz="1600" dirty="0"/>
              <a:t>Interdisziplinäre Zusammenarbeit zwischen wissenschaftlichen Organisationen in der Geophysik und angrenzenden Wissenschaften zu fördern </a:t>
            </a:r>
            <a:r>
              <a:rPr lang="de-DE" sz="1600" dirty="0">
                <a:highlight>
                  <a:srgbClr val="FF0000"/>
                </a:highlight>
              </a:rPr>
              <a:t>(Förderung der ……. – Satz umstellen ?)</a:t>
            </a:r>
          </a:p>
          <a:p>
            <a:pPr lvl="1"/>
            <a:r>
              <a:rPr lang="de-DE" sz="1600" dirty="0"/>
              <a:t>Geophysikalische Forschungsprojekte zu initiieren und zu fördern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14 Fachzeitschriften (unter anderem </a:t>
            </a:r>
            <a:r>
              <a:rPr lang="de-DE" dirty="0">
                <a:highlight>
                  <a:srgbClr val="FF0000"/>
                </a:highlight>
              </a:rPr>
              <a:t>"</a:t>
            </a:r>
            <a:r>
              <a:rPr lang="de-DE" dirty="0" err="1"/>
              <a:t>Water</a:t>
            </a:r>
            <a:r>
              <a:rPr lang="de-DE" dirty="0"/>
              <a:t> Resources Research</a:t>
            </a:r>
            <a:r>
              <a:rPr lang="de-DE" dirty="0">
                <a:highlight>
                  <a:srgbClr val="FF0000"/>
                </a:highlight>
              </a:rPr>
              <a:t>"</a:t>
            </a:r>
            <a:r>
              <a:rPr lang="de-DE" dirty="0"/>
              <a:t>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Spezialisierung auf hydrologische Prozesse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4105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 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Motivation:</a:t>
            </a:r>
          </a:p>
          <a:p>
            <a:endParaRPr lang="de-DE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Neid auf andere Disziplinen, nicht nur Physik und Chemie, sondern auch Geowissenschaften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Vorbilder: Newton (universelle Gesetze), Darwin (Vergleichende Analysen) und Wegener (globale</a:t>
            </a:r>
            <a:r>
              <a:rPr lang="de-DE" dirty="0">
                <a:highlight>
                  <a:srgbClr val="FF0000"/>
                </a:highlight>
              </a:rPr>
              <a:t>,</a:t>
            </a:r>
            <a:r>
              <a:rPr lang="de-DE" dirty="0"/>
              <a:t> räumliche Strukturen)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Revolutionäre Durchbrüche anstatt </a:t>
            </a:r>
            <a:r>
              <a:rPr lang="de-DE" dirty="0">
                <a:highlight>
                  <a:srgbClr val="FFFF00"/>
                </a:highlight>
              </a:rPr>
              <a:t>inkrementeller</a:t>
            </a:r>
            <a:r>
              <a:rPr lang="de-DE" dirty="0"/>
              <a:t> Verbesserung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4352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 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Schlagworte:</a:t>
            </a:r>
          </a:p>
          <a:p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Historisches Verständnis über die Dynamiken der Hydrologie als Wissenschaft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Wie interagieren die Treiber</a:t>
            </a:r>
            <a:r>
              <a:rPr lang="de-DE" dirty="0">
                <a:highlight>
                  <a:srgbClr val="FF0000"/>
                </a:highlight>
              </a:rPr>
              <a:t>,</a:t>
            </a:r>
            <a:r>
              <a:rPr lang="de-DE" dirty="0"/>
              <a:t> soziale Bedürfnisse und technologischer Fortschritt mit dem wissenschaftlichen Erkenntnisgewinn?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Kreislauf des wissenschaftlichen Erkenntnisgewinns: von der Entzauberung zum Stimulus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5043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3.1 Methodik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Literaturarbeit:</a:t>
            </a:r>
          </a:p>
          <a:p>
            <a:endParaRPr lang="de-DE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Messung von Fortschritt: Beziehungen zwischen einzelnen Subsystemen verstehen und Modelle für immer komplexere Phänomene bereitstellen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Basierend auf persönlicher Meinung der Autoren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Einschätzung aufgebaut auf der theoretischen Arbeit von Chow 1964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3060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de-DE" dirty="0"/>
              <a:t>3.1 Methodik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Julian Zwerenz am 17.04.2018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Alpine Hydroklimatologie: Literaturseminar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0EC9-9728-0046-B0F8-826F26B2052B}" type="slidenum">
              <a:rPr lang="de-DE" smtClean="0"/>
              <a:t>9</a:t>
            </a:fld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75" y="1750501"/>
            <a:ext cx="10940050" cy="510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750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855</Words>
  <Application>Microsoft Macintosh PowerPoint</Application>
  <PresentationFormat>Breitbild</PresentationFormat>
  <Paragraphs>172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</vt:lpstr>
      <vt:lpstr>Office</vt:lpstr>
      <vt:lpstr>The Growth of Hydrological Understanding</vt:lpstr>
      <vt:lpstr>Inhalt</vt:lpstr>
      <vt:lpstr>1. Autoren</vt:lpstr>
      <vt:lpstr>1. Autoren</vt:lpstr>
      <vt:lpstr>2. Zeitschrift</vt:lpstr>
      <vt:lpstr>3. Inhalt</vt:lpstr>
      <vt:lpstr>3. Inhalt</vt:lpstr>
      <vt:lpstr>3.1 Methodik</vt:lpstr>
      <vt:lpstr>3.1 Methodik</vt:lpstr>
      <vt:lpstr>3.1 Methodik</vt:lpstr>
      <vt:lpstr>3.2 Ergebnisse </vt:lpstr>
      <vt:lpstr>3.2 Ergebnisse</vt:lpstr>
      <vt:lpstr>3.2 Ergebnisse</vt:lpstr>
      <vt:lpstr>3.2 Ergebnisse</vt:lpstr>
      <vt:lpstr>3.3 Fazit</vt:lpstr>
      <vt:lpstr>3.4 Kritik</vt:lpstr>
      <vt:lpstr>Vielen Dank für Eure Aufmerksamkeit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Leupold</dc:creator>
  <cp:lastModifiedBy>Martin Leupold</cp:lastModifiedBy>
  <cp:revision>95</cp:revision>
  <dcterms:created xsi:type="dcterms:W3CDTF">2018-03-03T22:52:14Z</dcterms:created>
  <dcterms:modified xsi:type="dcterms:W3CDTF">2018-04-13T07:06:28Z</dcterms:modified>
</cp:coreProperties>
</file>